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4"/>
  </p:notesMasterIdLst>
  <p:handoutMasterIdLst>
    <p:handoutMasterId r:id="rId15"/>
  </p:handoutMasterIdLst>
  <p:sldIdLst>
    <p:sldId id="295" r:id="rId2"/>
    <p:sldId id="280" r:id="rId3"/>
    <p:sldId id="281" r:id="rId4"/>
    <p:sldId id="278" r:id="rId5"/>
    <p:sldId id="298" r:id="rId6"/>
    <p:sldId id="297" r:id="rId7"/>
    <p:sldId id="276" r:id="rId8"/>
    <p:sldId id="279" r:id="rId9"/>
    <p:sldId id="296" r:id="rId10"/>
    <p:sldId id="283" r:id="rId11"/>
    <p:sldId id="299" r:id="rId12"/>
    <p:sldId id="284" r:id="rId13"/>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70" userDrawn="1">
          <p15:clr>
            <a:srgbClr val="A4A3A4"/>
          </p15:clr>
        </p15:guide>
        <p15:guide id="2" pos="315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arshall" initials="DM" lastIdx="3" clrIdx="0">
    <p:extLst>
      <p:ext uri="{19B8F6BF-5375-455C-9EA6-DF929625EA0E}">
        <p15:presenceInfo xmlns:p15="http://schemas.microsoft.com/office/powerpoint/2012/main" userId="70b5cb365625be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C"/>
    <a:srgbClr val="F4CF04"/>
    <a:srgbClr val="FF7F01"/>
    <a:srgbClr val="771B0C"/>
    <a:srgbClr val="1F1F1F"/>
    <a:srgbClr val="B98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79" autoAdjust="0"/>
    <p:restoredTop sz="66786" autoAdjust="0"/>
  </p:normalViewPr>
  <p:slideViewPr>
    <p:cSldViewPr snapToGrid="0" showGuides="1">
      <p:cViewPr varScale="1">
        <p:scale>
          <a:sx n="50" d="100"/>
          <a:sy n="50" d="100"/>
        </p:scale>
        <p:origin x="1404" y="36"/>
      </p:cViewPr>
      <p:guideLst/>
    </p:cSldViewPr>
  </p:slideViewPr>
  <p:outlineViewPr>
    <p:cViewPr>
      <p:scale>
        <a:sx n="33" d="100"/>
        <a:sy n="33" d="100"/>
      </p:scale>
      <p:origin x="0" y="-858"/>
    </p:cViewPr>
  </p:outlineViewPr>
  <p:notesTextViewPr>
    <p:cViewPr>
      <p:scale>
        <a:sx n="1" d="1"/>
        <a:sy n="1" d="1"/>
      </p:scale>
      <p:origin x="0" y="0"/>
    </p:cViewPr>
  </p:notesTextViewPr>
  <p:notesViewPr>
    <p:cSldViewPr snapToGrid="0" showGuides="1">
      <p:cViewPr varScale="1">
        <p:scale>
          <a:sx n="36" d="100"/>
          <a:sy n="36" d="100"/>
        </p:scale>
        <p:origin x="2940" y="90"/>
      </p:cViewPr>
      <p:guideLst>
        <p:guide orient="horz" pos="2170"/>
        <p:guide pos="315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2718" cy="345056"/>
          </a:xfrm>
          <a:prstGeom prst="rect">
            <a:avLst/>
          </a:prstGeom>
        </p:spPr>
        <p:txBody>
          <a:bodyPr vert="horz" lIns="63668" tIns="31833" rIns="63668" bIns="31833" rtlCol="0"/>
          <a:lstStyle>
            <a:lvl1pPr algn="l">
              <a:defRPr sz="800"/>
            </a:lvl1pPr>
          </a:lstStyle>
          <a:p>
            <a:endParaRPr lang="en-ZA" dirty="0"/>
          </a:p>
        </p:txBody>
      </p:sp>
      <p:sp>
        <p:nvSpPr>
          <p:cNvPr id="3" name="Date Placeholder 2"/>
          <p:cNvSpPr>
            <a:spLocks noGrp="1"/>
          </p:cNvSpPr>
          <p:nvPr>
            <p:ph type="dt" sz="quarter" idx="1"/>
          </p:nvPr>
        </p:nvSpPr>
        <p:spPr>
          <a:xfrm>
            <a:off x="5675980" y="0"/>
            <a:ext cx="4342718" cy="345056"/>
          </a:xfrm>
          <a:prstGeom prst="rect">
            <a:avLst/>
          </a:prstGeom>
        </p:spPr>
        <p:txBody>
          <a:bodyPr vert="horz" lIns="63668" tIns="31833" rIns="63668" bIns="31833" rtlCol="0"/>
          <a:lstStyle>
            <a:lvl1pPr algn="r">
              <a:defRPr sz="800"/>
            </a:lvl1pPr>
          </a:lstStyle>
          <a:p>
            <a:fld id="{C75E134B-0D90-4FE9-9251-857D9A5F5418}" type="datetimeFigureOut">
              <a:rPr lang="en-ZA" smtClean="0"/>
              <a:t>2020/04/29</a:t>
            </a:fld>
            <a:endParaRPr lang="en-ZA" dirty="0"/>
          </a:p>
        </p:txBody>
      </p:sp>
      <p:sp>
        <p:nvSpPr>
          <p:cNvPr id="4" name="Footer Placeholder 3"/>
          <p:cNvSpPr>
            <a:spLocks noGrp="1"/>
          </p:cNvSpPr>
          <p:nvPr>
            <p:ph type="ftr" sz="quarter" idx="2"/>
          </p:nvPr>
        </p:nvSpPr>
        <p:spPr>
          <a:xfrm>
            <a:off x="0" y="6543108"/>
            <a:ext cx="4342718" cy="345056"/>
          </a:xfrm>
          <a:prstGeom prst="rect">
            <a:avLst/>
          </a:prstGeom>
        </p:spPr>
        <p:txBody>
          <a:bodyPr vert="horz" lIns="63668" tIns="31833" rIns="63668" bIns="31833" rtlCol="0" anchor="b"/>
          <a:lstStyle>
            <a:lvl1pPr algn="l">
              <a:defRPr sz="800"/>
            </a:lvl1pPr>
          </a:lstStyle>
          <a:p>
            <a:endParaRPr lang="en-ZA" dirty="0"/>
          </a:p>
        </p:txBody>
      </p:sp>
      <p:sp>
        <p:nvSpPr>
          <p:cNvPr id="5" name="Slide Number Placeholder 4"/>
          <p:cNvSpPr>
            <a:spLocks noGrp="1"/>
          </p:cNvSpPr>
          <p:nvPr>
            <p:ph type="sldNum" sz="quarter" idx="3"/>
          </p:nvPr>
        </p:nvSpPr>
        <p:spPr>
          <a:xfrm>
            <a:off x="5675980" y="6543108"/>
            <a:ext cx="4342718" cy="345056"/>
          </a:xfrm>
          <a:prstGeom prst="rect">
            <a:avLst/>
          </a:prstGeom>
        </p:spPr>
        <p:txBody>
          <a:bodyPr vert="horz" lIns="63668" tIns="31833" rIns="63668" bIns="31833" rtlCol="0" anchor="b"/>
          <a:lstStyle>
            <a:lvl1pPr algn="r">
              <a:defRPr sz="800"/>
            </a:lvl1pPr>
          </a:lstStyle>
          <a:p>
            <a:fld id="{B5AEE171-567C-436B-A2E2-19562DD0F31A}" type="slidenum">
              <a:rPr lang="en-ZA" smtClean="0"/>
              <a:t>‹#›</a:t>
            </a:fld>
            <a:endParaRPr lang="en-ZA" dirty="0"/>
          </a:p>
        </p:txBody>
      </p:sp>
    </p:spTree>
    <p:extLst>
      <p:ext uri="{BB962C8B-B14F-4D97-AF65-F5344CB8AC3E}">
        <p14:creationId xmlns:p14="http://schemas.microsoft.com/office/powerpoint/2010/main" val="51121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42130" cy="345604"/>
          </a:xfrm>
          <a:prstGeom prst="rect">
            <a:avLst/>
          </a:prstGeom>
        </p:spPr>
        <p:txBody>
          <a:bodyPr vert="horz" lIns="96609" tIns="48305" rIns="96609" bIns="48305" rtlCol="0"/>
          <a:lstStyle>
            <a:lvl1pPr algn="l">
              <a:defRPr sz="1200"/>
            </a:lvl1pPr>
          </a:lstStyle>
          <a:p>
            <a:endParaRPr lang="en-ZA" dirty="0"/>
          </a:p>
        </p:txBody>
      </p:sp>
      <p:sp>
        <p:nvSpPr>
          <p:cNvPr id="3" name="Date Placeholder 2"/>
          <p:cNvSpPr>
            <a:spLocks noGrp="1"/>
          </p:cNvSpPr>
          <p:nvPr>
            <p:ph type="dt" idx="1"/>
          </p:nvPr>
        </p:nvSpPr>
        <p:spPr>
          <a:xfrm>
            <a:off x="5675853" y="0"/>
            <a:ext cx="4342130" cy="345604"/>
          </a:xfrm>
          <a:prstGeom prst="rect">
            <a:avLst/>
          </a:prstGeom>
        </p:spPr>
        <p:txBody>
          <a:bodyPr vert="horz" lIns="96609" tIns="48305" rIns="96609" bIns="48305" rtlCol="0"/>
          <a:lstStyle>
            <a:lvl1pPr algn="r">
              <a:defRPr sz="1200"/>
            </a:lvl1pPr>
          </a:lstStyle>
          <a:p>
            <a:fld id="{D6A47C15-EBE9-4463-B742-342CF2CBE755}" type="datetimeFigureOut">
              <a:rPr lang="en-ZA" smtClean="0"/>
              <a:t>2020/04/29</a:t>
            </a:fld>
            <a:endParaRPr lang="en-ZA" dirty="0"/>
          </a:p>
        </p:txBody>
      </p:sp>
      <p:sp>
        <p:nvSpPr>
          <p:cNvPr id="4" name="Slide Image Placeholder 3"/>
          <p:cNvSpPr>
            <a:spLocks noGrp="1" noRot="1" noChangeAspect="1"/>
          </p:cNvSpPr>
          <p:nvPr>
            <p:ph type="sldImg" idx="2"/>
          </p:nvPr>
        </p:nvSpPr>
        <p:spPr>
          <a:xfrm>
            <a:off x="2944813" y="860425"/>
            <a:ext cx="4130675" cy="2324100"/>
          </a:xfrm>
          <a:prstGeom prst="rect">
            <a:avLst/>
          </a:prstGeom>
          <a:noFill/>
          <a:ln w="12700">
            <a:solidFill>
              <a:prstClr val="black"/>
            </a:solidFill>
          </a:ln>
        </p:spPr>
        <p:txBody>
          <a:bodyPr vert="horz" lIns="96609" tIns="48305" rIns="96609" bIns="48305" rtlCol="0" anchor="ctr"/>
          <a:lstStyle/>
          <a:p>
            <a:endParaRPr lang="en-ZA" dirty="0"/>
          </a:p>
        </p:txBody>
      </p:sp>
      <p:sp>
        <p:nvSpPr>
          <p:cNvPr id="5" name="Notes Placeholder 4"/>
          <p:cNvSpPr>
            <a:spLocks noGrp="1"/>
          </p:cNvSpPr>
          <p:nvPr>
            <p:ph type="body" sz="quarter" idx="3"/>
          </p:nvPr>
        </p:nvSpPr>
        <p:spPr>
          <a:xfrm>
            <a:off x="1002031" y="3314929"/>
            <a:ext cx="8016240" cy="2712215"/>
          </a:xfrm>
          <a:prstGeom prst="rect">
            <a:avLst/>
          </a:prstGeom>
        </p:spPr>
        <p:txBody>
          <a:bodyPr vert="horz" lIns="96609" tIns="48305" rIns="96609" bIns="4830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6542560"/>
            <a:ext cx="4342130" cy="345604"/>
          </a:xfrm>
          <a:prstGeom prst="rect">
            <a:avLst/>
          </a:prstGeom>
        </p:spPr>
        <p:txBody>
          <a:bodyPr vert="horz" lIns="96609" tIns="48305" rIns="96609" bIns="48305"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75853" y="6542560"/>
            <a:ext cx="4342130" cy="345604"/>
          </a:xfrm>
          <a:prstGeom prst="rect">
            <a:avLst/>
          </a:prstGeom>
        </p:spPr>
        <p:txBody>
          <a:bodyPr vert="horz" lIns="96609" tIns="48305" rIns="96609" bIns="48305" rtlCol="0" anchor="b"/>
          <a:lstStyle>
            <a:lvl1pPr algn="r">
              <a:defRPr sz="1200"/>
            </a:lvl1pPr>
          </a:lstStyle>
          <a:p>
            <a:fld id="{503A747A-875B-4CBC-92AF-5FA08A8F8D9A}" type="slidenum">
              <a:rPr lang="en-ZA" smtClean="0"/>
              <a:t>‹#›</a:t>
            </a:fld>
            <a:endParaRPr lang="en-ZA" dirty="0"/>
          </a:p>
        </p:txBody>
      </p:sp>
    </p:spTree>
    <p:extLst>
      <p:ext uri="{BB962C8B-B14F-4D97-AF65-F5344CB8AC3E}">
        <p14:creationId xmlns:p14="http://schemas.microsoft.com/office/powerpoint/2010/main" val="2953492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Good morning and welcome everybody.</a:t>
            </a:r>
          </a:p>
          <a:p>
            <a:r>
              <a:rPr lang="en-ZA" sz="1200" kern="1200" dirty="0" smtClean="0">
                <a:solidFill>
                  <a:schemeClr val="tx1"/>
                </a:solidFill>
                <a:effectLst/>
                <a:latin typeface="+mn-lt"/>
                <a:ea typeface="+mn-ea"/>
                <a:cs typeface="+mn-cs"/>
              </a:rPr>
              <a:t>I thank you for taking the time to listen to my presentation and I hope you leave this webinar with a better understanding of where the world is going and how the Corona pandemic has thrust us into this new world a lot faster than we would have expected.</a:t>
            </a:r>
          </a:p>
          <a:p>
            <a:r>
              <a:rPr lang="en-ZA" sz="1200" kern="1200" dirty="0" smtClean="0">
                <a:solidFill>
                  <a:schemeClr val="tx1"/>
                </a:solidFill>
                <a:effectLst/>
                <a:latin typeface="+mn-lt"/>
                <a:ea typeface="+mn-ea"/>
                <a:cs typeface="+mn-cs"/>
              </a:rPr>
              <a:t>I would argue that after the covid-19 lockdown, people are going to be a lot more capable in online shopping and their desire to reduce face-to-face interactions with potential carriers of the virus will be a lot higher.</a:t>
            </a:r>
          </a:p>
          <a:p>
            <a:r>
              <a:rPr lang="en-ZA" sz="1200" kern="1200" dirty="0" smtClean="0">
                <a:solidFill>
                  <a:schemeClr val="tx1"/>
                </a:solidFill>
                <a:effectLst/>
                <a:latin typeface="+mn-lt"/>
                <a:ea typeface="+mn-ea"/>
                <a:cs typeface="+mn-cs"/>
              </a:rPr>
              <a:t>That brings me to today's topic is "providing online support and chat”. </a:t>
            </a:r>
          </a:p>
          <a:p>
            <a:endParaRPr lang="en-ZA" dirty="0"/>
          </a:p>
        </p:txBody>
      </p:sp>
      <p:sp>
        <p:nvSpPr>
          <p:cNvPr id="4" name="Slide Number Placeholder 3"/>
          <p:cNvSpPr>
            <a:spLocks noGrp="1"/>
          </p:cNvSpPr>
          <p:nvPr>
            <p:ph type="sldNum" sz="quarter" idx="10"/>
          </p:nvPr>
        </p:nvSpPr>
        <p:spPr/>
        <p:txBody>
          <a:bodyPr/>
          <a:lstStyle/>
          <a:p>
            <a:fld id="{503A747A-875B-4CBC-92AF-5FA08A8F8D9A}" type="slidenum">
              <a:rPr lang="en-ZA" smtClean="0"/>
              <a:t>1</a:t>
            </a:fld>
            <a:endParaRPr lang="en-ZA" dirty="0"/>
          </a:p>
        </p:txBody>
      </p:sp>
    </p:spTree>
    <p:extLst>
      <p:ext uri="{BB962C8B-B14F-4D97-AF65-F5344CB8AC3E}">
        <p14:creationId xmlns:p14="http://schemas.microsoft.com/office/powerpoint/2010/main" val="43450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03A747A-875B-4CBC-92AF-5FA08A8F8D9A}" type="slidenum">
              <a:rPr lang="en-ZA" smtClean="0"/>
              <a:t>10</a:t>
            </a:fld>
            <a:endParaRPr lang="en-ZA" dirty="0"/>
          </a:p>
        </p:txBody>
      </p:sp>
    </p:spTree>
    <p:extLst>
      <p:ext uri="{BB962C8B-B14F-4D97-AF65-F5344CB8AC3E}">
        <p14:creationId xmlns:p14="http://schemas.microsoft.com/office/powerpoint/2010/main" val="373521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03A747A-875B-4CBC-92AF-5FA08A8F8D9A}" type="slidenum">
              <a:rPr lang="en-ZA" smtClean="0"/>
              <a:t>11</a:t>
            </a:fld>
            <a:endParaRPr lang="en-ZA" dirty="0"/>
          </a:p>
        </p:txBody>
      </p:sp>
    </p:spTree>
    <p:extLst>
      <p:ext uri="{BB962C8B-B14F-4D97-AF65-F5344CB8AC3E}">
        <p14:creationId xmlns:p14="http://schemas.microsoft.com/office/powerpoint/2010/main" val="170467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There are two kinds of online sales – one where there visitor buys online and one where a visitor wants to speak to</a:t>
            </a:r>
            <a:r>
              <a:rPr lang="en-ZA" baseline="0" dirty="0" smtClean="0"/>
              <a:t> a sales person first.</a:t>
            </a:r>
          </a:p>
          <a:p>
            <a:r>
              <a:rPr lang="en-ZA" baseline="0" dirty="0" smtClean="0"/>
              <a:t>Most businesses don’t have an online sales portal. So here is a sales tip</a:t>
            </a:r>
          </a:p>
          <a:p>
            <a:endParaRPr lang="en-ZA" baseline="0" dirty="0" smtClean="0"/>
          </a:p>
          <a:p>
            <a:r>
              <a:rPr lang="en-ZA" baseline="0" dirty="0" smtClean="0"/>
              <a:t>If you can get a hot lead to a sales person immediately, and they are able to call the prospect while they are still browsing, imagine your sales conversion rates</a:t>
            </a:r>
          </a:p>
          <a:p>
            <a:endParaRPr lang="en-ZA" baseline="0" dirty="0" smtClean="0"/>
          </a:p>
          <a:p>
            <a:r>
              <a:rPr lang="en-ZA" baseline="0" dirty="0" smtClean="0"/>
              <a:t>Training agents to sms or WhatsApp leads to sales people to follow-up will increase sales</a:t>
            </a:r>
            <a:endParaRPr lang="en-ZA" dirty="0"/>
          </a:p>
        </p:txBody>
      </p:sp>
      <p:sp>
        <p:nvSpPr>
          <p:cNvPr id="4" name="Slide Number Placeholder 3"/>
          <p:cNvSpPr>
            <a:spLocks noGrp="1"/>
          </p:cNvSpPr>
          <p:nvPr>
            <p:ph type="sldNum" sz="quarter" idx="10"/>
          </p:nvPr>
        </p:nvSpPr>
        <p:spPr/>
        <p:txBody>
          <a:bodyPr/>
          <a:lstStyle/>
          <a:p>
            <a:fld id="{503A747A-875B-4CBC-92AF-5FA08A8F8D9A}" type="slidenum">
              <a:rPr lang="en-ZA" smtClean="0"/>
              <a:t>12</a:t>
            </a:fld>
            <a:endParaRPr lang="en-ZA" dirty="0"/>
          </a:p>
        </p:txBody>
      </p:sp>
    </p:spTree>
    <p:extLst>
      <p:ext uri="{BB962C8B-B14F-4D97-AF65-F5344CB8AC3E}">
        <p14:creationId xmlns:p14="http://schemas.microsoft.com/office/powerpoint/2010/main" val="224025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So I'll start with the benefits of adding a live chat or a smart chatbot to your website and also cover a few of the obstacles. – For the purposes of my presentation I will distinguish between a chatbot (pre programmed conversations</a:t>
            </a:r>
            <a:r>
              <a:rPr lang="en-ZA" sz="1200" kern="1200" baseline="0" dirty="0" smtClean="0">
                <a:solidFill>
                  <a:schemeClr val="tx1"/>
                </a:solidFill>
                <a:effectLst/>
                <a:latin typeface="+mn-lt"/>
                <a:ea typeface="+mn-ea"/>
                <a:cs typeface="+mn-cs"/>
              </a:rPr>
              <a:t> with no</a:t>
            </a:r>
            <a:r>
              <a:rPr lang="en-ZA" sz="1200" kern="1200" dirty="0" smtClean="0">
                <a:solidFill>
                  <a:schemeClr val="tx1"/>
                </a:solidFill>
                <a:effectLst/>
                <a:latin typeface="+mn-lt"/>
                <a:ea typeface="+mn-ea"/>
                <a:cs typeface="+mn-cs"/>
              </a:rPr>
              <a:t> human interactions)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and live chat (live Humans speaking directly to visitors)</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The first and most important feature of a live chat solution is that it should generate sales and increase lead conversions. </a:t>
            </a:r>
          </a:p>
          <a:p>
            <a:r>
              <a:rPr lang="en-ZA" sz="1200" kern="1200" dirty="0" smtClean="0">
                <a:solidFill>
                  <a:schemeClr val="tx1"/>
                </a:solidFill>
                <a:effectLst/>
                <a:latin typeface="+mn-lt"/>
                <a:ea typeface="+mn-ea"/>
                <a:cs typeface="+mn-cs"/>
              </a:rPr>
              <a:t>Secondly, it should reduce inbound customer support calls to your teams by offering a superb support function. </a:t>
            </a:r>
          </a:p>
          <a:p>
            <a:r>
              <a:rPr lang="en-ZA" sz="1200" kern="1200" dirty="0" smtClean="0">
                <a:solidFill>
                  <a:schemeClr val="tx1"/>
                </a:solidFill>
                <a:effectLst/>
                <a:latin typeface="+mn-lt"/>
                <a:ea typeface="+mn-ea"/>
                <a:cs typeface="+mn-cs"/>
              </a:rPr>
              <a:t>You want your Live Chat to answer 100% of your common support questions and have a procedure in place to assist with any questions they cannot handle. </a:t>
            </a:r>
          </a:p>
          <a:p>
            <a:r>
              <a:rPr lang="en-ZA" sz="1200" kern="1200" dirty="0" smtClean="0">
                <a:solidFill>
                  <a:schemeClr val="tx1"/>
                </a:solidFill>
                <a:effectLst/>
                <a:latin typeface="+mn-lt"/>
                <a:ea typeface="+mn-ea"/>
                <a:cs typeface="+mn-cs"/>
              </a:rPr>
              <a:t>When you have this in place, you need to train customers to visit your online site first</a:t>
            </a:r>
          </a:p>
        </p:txBody>
      </p:sp>
      <p:sp>
        <p:nvSpPr>
          <p:cNvPr id="4" name="Slide Number Placeholder 3"/>
          <p:cNvSpPr>
            <a:spLocks noGrp="1"/>
          </p:cNvSpPr>
          <p:nvPr>
            <p:ph type="sldNum" sz="quarter" idx="10"/>
          </p:nvPr>
        </p:nvSpPr>
        <p:spPr/>
        <p:txBody>
          <a:bodyPr/>
          <a:lstStyle/>
          <a:p>
            <a:fld id="{503A747A-875B-4CBC-92AF-5FA08A8F8D9A}" type="slidenum">
              <a:rPr lang="en-ZA" smtClean="0"/>
              <a:t>2</a:t>
            </a:fld>
            <a:endParaRPr lang="en-ZA" dirty="0"/>
          </a:p>
        </p:txBody>
      </p:sp>
    </p:spTree>
    <p:extLst>
      <p:ext uri="{BB962C8B-B14F-4D97-AF65-F5344CB8AC3E}">
        <p14:creationId xmlns:p14="http://schemas.microsoft.com/office/powerpoint/2010/main" val="25132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In this slide I have tried to highlight what a website</a:t>
            </a:r>
            <a:r>
              <a:rPr lang="en-ZA" baseline="0" dirty="0" smtClean="0"/>
              <a:t> and live chat looks like on a mobile device</a:t>
            </a:r>
          </a:p>
          <a:p>
            <a:endParaRPr lang="en-ZA" baseline="0" dirty="0" smtClean="0"/>
          </a:p>
          <a:p>
            <a:r>
              <a:rPr lang="en-ZA" baseline="0" dirty="0" smtClean="0"/>
              <a:t>You can clearly see that with the live chat visitors can simple ask any question they want without navigating</a:t>
            </a:r>
          </a:p>
          <a:p>
            <a:endParaRPr lang="en-ZA" baseline="0" dirty="0" smtClean="0"/>
          </a:p>
          <a:p>
            <a:r>
              <a:rPr lang="en-ZA" baseline="0" dirty="0" smtClean="0"/>
              <a:t>Also, that statistic is from 2019 looking back at 2018 – imagine what it is now in 2020 and going forward</a:t>
            </a:r>
          </a:p>
          <a:p>
            <a:endParaRPr lang="en-ZA" dirty="0"/>
          </a:p>
        </p:txBody>
      </p:sp>
      <p:sp>
        <p:nvSpPr>
          <p:cNvPr id="4" name="Slide Number Placeholder 3"/>
          <p:cNvSpPr>
            <a:spLocks noGrp="1"/>
          </p:cNvSpPr>
          <p:nvPr>
            <p:ph type="sldNum" sz="quarter" idx="10"/>
          </p:nvPr>
        </p:nvSpPr>
        <p:spPr/>
        <p:txBody>
          <a:bodyPr/>
          <a:lstStyle/>
          <a:p>
            <a:fld id="{503A747A-875B-4CBC-92AF-5FA08A8F8D9A}" type="slidenum">
              <a:rPr lang="en-ZA" smtClean="0"/>
              <a:t>3</a:t>
            </a:fld>
            <a:endParaRPr lang="en-ZA" dirty="0"/>
          </a:p>
        </p:txBody>
      </p:sp>
    </p:spTree>
    <p:extLst>
      <p:ext uri="{BB962C8B-B14F-4D97-AF65-F5344CB8AC3E}">
        <p14:creationId xmlns:p14="http://schemas.microsoft.com/office/powerpoint/2010/main" val="302762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But let’s focus first on Live Chat for Sales.</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If you are going to add live chat to your website you first have to decide who will be chatting on your behalf as well as what time of day they will be online – is it office hours or 24 hours a day? Also what training will you need to give the agents?</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This is important because whoever you have online needs to be there. You can do brand damage if you have live chat but it is slow or unattended.</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It’s quite simple really. When a visitor comes to your site and is able to talk to you and get immediate answers they are more likely to do business with you.</a:t>
            </a:r>
          </a:p>
          <a:p>
            <a:endParaRPr lang="en-ZA" dirty="0"/>
          </a:p>
        </p:txBody>
      </p:sp>
      <p:sp>
        <p:nvSpPr>
          <p:cNvPr id="4" name="Slide Number Placeholder 3"/>
          <p:cNvSpPr>
            <a:spLocks noGrp="1"/>
          </p:cNvSpPr>
          <p:nvPr>
            <p:ph type="sldNum" sz="quarter" idx="10"/>
          </p:nvPr>
        </p:nvSpPr>
        <p:spPr/>
        <p:txBody>
          <a:bodyPr/>
          <a:lstStyle/>
          <a:p>
            <a:fld id="{503A747A-875B-4CBC-92AF-5FA08A8F8D9A}" type="slidenum">
              <a:rPr lang="en-ZA" smtClean="0"/>
              <a:t>4</a:t>
            </a:fld>
            <a:endParaRPr lang="en-ZA" dirty="0"/>
          </a:p>
        </p:txBody>
      </p:sp>
    </p:spTree>
    <p:extLst>
      <p:ext uri="{BB962C8B-B14F-4D97-AF65-F5344CB8AC3E}">
        <p14:creationId xmlns:p14="http://schemas.microsoft.com/office/powerpoint/2010/main" val="407617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kern="1200" dirty="0" smtClean="0">
                <a:solidFill>
                  <a:schemeClr val="tx1"/>
                </a:solidFill>
                <a:effectLst/>
                <a:latin typeface="+mn-lt"/>
                <a:ea typeface="+mn-ea"/>
                <a:cs typeface="+mn-cs"/>
              </a:rPr>
              <a:t>Here is a company that successfully uses live chat – Teljoy</a:t>
            </a:r>
            <a:r>
              <a:rPr lang="en-ZA" sz="1200" b="0" kern="1200" baseline="0" dirty="0" smtClean="0">
                <a:solidFill>
                  <a:schemeClr val="tx1"/>
                </a:solidFill>
                <a:effectLst/>
                <a:latin typeface="+mn-lt"/>
                <a:ea typeface="+mn-ea"/>
                <a:cs typeface="+mn-cs"/>
              </a:rPr>
              <a:t> south Africa</a:t>
            </a:r>
          </a:p>
          <a:p>
            <a:endParaRPr lang="en-ZA" sz="1200" b="0" kern="1200" baseline="0" dirty="0" smtClean="0">
              <a:solidFill>
                <a:schemeClr val="tx1"/>
              </a:solidFill>
              <a:effectLst/>
              <a:latin typeface="+mn-lt"/>
              <a:ea typeface="+mn-ea"/>
              <a:cs typeface="+mn-cs"/>
            </a:endParaRPr>
          </a:p>
          <a:p>
            <a:r>
              <a:rPr lang="en-ZA" sz="1200" b="0" kern="1200" baseline="0" dirty="0" smtClean="0">
                <a:solidFill>
                  <a:schemeClr val="tx1"/>
                </a:solidFill>
                <a:effectLst/>
                <a:latin typeface="+mn-lt"/>
                <a:ea typeface="+mn-ea"/>
                <a:cs typeface="+mn-cs"/>
              </a:rPr>
              <a:t>The live chat is used for new potential clients who want to rent a TV and the Live chat agents will assist visitors and even offer other products that compliment the TV </a:t>
            </a:r>
          </a:p>
          <a:p>
            <a:endParaRPr lang="en-ZA" sz="1200" b="0" kern="1200" baseline="0" dirty="0" smtClean="0">
              <a:solidFill>
                <a:schemeClr val="tx1"/>
              </a:solidFill>
              <a:effectLst/>
              <a:latin typeface="+mn-lt"/>
              <a:ea typeface="+mn-ea"/>
              <a:cs typeface="+mn-cs"/>
            </a:endParaRPr>
          </a:p>
          <a:p>
            <a:r>
              <a:rPr lang="en-ZA" sz="1200" b="0" kern="1200" baseline="0" dirty="0" smtClean="0">
                <a:solidFill>
                  <a:schemeClr val="tx1"/>
                </a:solidFill>
                <a:effectLst/>
                <a:latin typeface="+mn-lt"/>
                <a:ea typeface="+mn-ea"/>
                <a:cs typeface="+mn-cs"/>
              </a:rPr>
              <a:t>Added to that, the agent assists people with the application process and answers all technical questions about the applications, delivery dates, cancelations and so on.</a:t>
            </a:r>
          </a:p>
          <a:p>
            <a:endParaRPr lang="en-ZA" sz="1200" b="0" kern="1200" baseline="0" dirty="0" smtClean="0">
              <a:solidFill>
                <a:schemeClr val="tx1"/>
              </a:solidFill>
              <a:effectLst/>
              <a:latin typeface="+mn-lt"/>
              <a:ea typeface="+mn-ea"/>
              <a:cs typeface="+mn-cs"/>
            </a:endParaRPr>
          </a:p>
          <a:p>
            <a:r>
              <a:rPr lang="en-ZA" sz="1200" b="0" kern="1200" baseline="0" dirty="0" smtClean="0">
                <a:solidFill>
                  <a:schemeClr val="tx1"/>
                </a:solidFill>
                <a:effectLst/>
                <a:latin typeface="+mn-lt"/>
                <a:ea typeface="+mn-ea"/>
                <a:cs typeface="+mn-cs"/>
              </a:rPr>
              <a:t>This is a perfect example of live chat for sales and support. </a:t>
            </a:r>
          </a:p>
          <a:p>
            <a:endParaRPr lang="en-ZA" b="0" dirty="0"/>
          </a:p>
        </p:txBody>
      </p:sp>
      <p:sp>
        <p:nvSpPr>
          <p:cNvPr id="4" name="Slide Number Placeholder 3"/>
          <p:cNvSpPr>
            <a:spLocks noGrp="1"/>
          </p:cNvSpPr>
          <p:nvPr>
            <p:ph type="sldNum" sz="quarter" idx="10"/>
          </p:nvPr>
        </p:nvSpPr>
        <p:spPr/>
        <p:txBody>
          <a:bodyPr/>
          <a:lstStyle/>
          <a:p>
            <a:fld id="{503A747A-875B-4CBC-92AF-5FA08A8F8D9A}" type="slidenum">
              <a:rPr lang="en-ZA" smtClean="0"/>
              <a:t>5</a:t>
            </a:fld>
            <a:endParaRPr lang="en-ZA" dirty="0"/>
          </a:p>
        </p:txBody>
      </p:sp>
    </p:spTree>
    <p:extLst>
      <p:ext uri="{BB962C8B-B14F-4D97-AF65-F5344CB8AC3E}">
        <p14:creationId xmlns:p14="http://schemas.microsoft.com/office/powerpoint/2010/main" val="148375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kern="1200" dirty="0" smtClean="0">
                <a:solidFill>
                  <a:schemeClr val="tx1"/>
                </a:solidFill>
                <a:effectLst/>
                <a:latin typeface="+mn-lt"/>
                <a:ea typeface="+mn-ea"/>
                <a:cs typeface="+mn-cs"/>
              </a:rPr>
              <a:t>Now let’s focus on support. – Here</a:t>
            </a:r>
            <a:r>
              <a:rPr lang="en-ZA" sz="1200" b="1" kern="1200" baseline="0" dirty="0" smtClean="0">
                <a:solidFill>
                  <a:schemeClr val="tx1"/>
                </a:solidFill>
                <a:effectLst/>
                <a:latin typeface="+mn-lt"/>
                <a:ea typeface="+mn-ea"/>
                <a:cs typeface="+mn-cs"/>
              </a:rPr>
              <a:t> is </a:t>
            </a:r>
            <a:r>
              <a:rPr lang="en-ZA" sz="1200" b="1" kern="1200" baseline="0" dirty="0" err="1" smtClean="0">
                <a:solidFill>
                  <a:schemeClr val="tx1"/>
                </a:solidFill>
                <a:effectLst/>
                <a:latin typeface="+mn-lt"/>
                <a:ea typeface="+mn-ea"/>
                <a:cs typeface="+mn-cs"/>
              </a:rPr>
              <a:t>fastway</a:t>
            </a:r>
            <a:r>
              <a:rPr lang="en-ZA" sz="1200" b="1" kern="1200" baseline="0" dirty="0" smtClean="0">
                <a:solidFill>
                  <a:schemeClr val="tx1"/>
                </a:solidFill>
                <a:effectLst/>
                <a:latin typeface="+mn-lt"/>
                <a:ea typeface="+mn-ea"/>
                <a:cs typeface="+mn-cs"/>
              </a:rPr>
              <a:t> couriers using a chatbot solution for support. </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One of the biggest problems we have with the live chat or chatbots is the annoyance Factor</a:t>
            </a:r>
            <a:r>
              <a:rPr lang="en-ZA" sz="1200" kern="1200" baseline="0" dirty="0" smtClean="0">
                <a:solidFill>
                  <a:schemeClr val="tx1"/>
                </a:solidFill>
                <a:effectLst/>
                <a:latin typeface="+mn-lt"/>
                <a:ea typeface="+mn-ea"/>
                <a:cs typeface="+mn-cs"/>
              </a:rPr>
              <a:t> w</a:t>
            </a:r>
            <a:r>
              <a:rPr lang="en-ZA" sz="1200" kern="1200" dirty="0" smtClean="0">
                <a:solidFill>
                  <a:schemeClr val="tx1"/>
                </a:solidFill>
                <a:effectLst/>
                <a:latin typeface="+mn-lt"/>
                <a:ea typeface="+mn-ea"/>
                <a:cs typeface="+mn-cs"/>
              </a:rPr>
              <a:t>hen the interaction doesn't lead the visitor to their desired outcome or at least the perceived desired outcome that they were expecting.</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Support can be as simple as helping visitors with delivery cost information or product questions. It can be used to help customers with returns or order confirmations. None of those require deep knowledge or access to backend IT systems – they can all be handled by trained agents.</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Here’s the great news – if you don’t have a team of agents available you can outsource the entire thing. That’s the great thing about chat. A small business can use it just as effectively as a large business with a massive contact centre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3A747A-875B-4CBC-92AF-5FA08A8F8D9A}" type="slidenum">
              <a:rPr lang="en-ZA" smtClean="0"/>
              <a:t>6</a:t>
            </a:fld>
            <a:endParaRPr lang="en-ZA" dirty="0"/>
          </a:p>
        </p:txBody>
      </p:sp>
    </p:spTree>
    <p:extLst>
      <p:ext uri="{BB962C8B-B14F-4D97-AF65-F5344CB8AC3E}">
        <p14:creationId xmlns:p14="http://schemas.microsoft.com/office/powerpoint/2010/main" val="1087105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03A747A-875B-4CBC-92AF-5FA08A8F8D9A}" type="slidenum">
              <a:rPr lang="en-ZA" smtClean="0"/>
              <a:t>7</a:t>
            </a:fld>
            <a:endParaRPr lang="en-ZA" dirty="0"/>
          </a:p>
        </p:txBody>
      </p:sp>
    </p:spTree>
    <p:extLst>
      <p:ext uri="{BB962C8B-B14F-4D97-AF65-F5344CB8AC3E}">
        <p14:creationId xmlns:p14="http://schemas.microsoft.com/office/powerpoint/2010/main" val="154640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We sampled 1000 South African retailers, online shops and consumer-facing websites to find only 1,8% had live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We then sampled 100 random USA online shops and 20% had live chat</a:t>
            </a: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So, what does that say about the state of customer service in South Africa? Companies that talk about the customer coming first are not living up to this. </a:t>
            </a:r>
          </a:p>
          <a:p>
            <a:r>
              <a:rPr lang="en-ZA" sz="1200" kern="1200" dirty="0" smtClean="0">
                <a:solidFill>
                  <a:schemeClr val="tx1"/>
                </a:solidFill>
                <a:effectLst/>
                <a:latin typeface="+mn-lt"/>
                <a:ea typeface="+mn-ea"/>
                <a:cs typeface="+mn-cs"/>
              </a:rPr>
              <a:t> </a:t>
            </a:r>
          </a:p>
          <a:p>
            <a:r>
              <a:rPr lang="en-ZA" sz="1200" kern="1200" dirty="0" smtClean="0">
                <a:solidFill>
                  <a:schemeClr val="tx1"/>
                </a:solidFill>
                <a:effectLst/>
                <a:latin typeface="+mn-lt"/>
                <a:ea typeface="+mn-ea"/>
                <a:cs typeface="+mn-cs"/>
              </a:rPr>
              <a:t>This is a great opportunity for online shops with live chat to get ahead of their competitors</a:t>
            </a:r>
          </a:p>
          <a:p>
            <a:endParaRPr lang="en-ZA" dirty="0"/>
          </a:p>
        </p:txBody>
      </p:sp>
      <p:sp>
        <p:nvSpPr>
          <p:cNvPr id="4" name="Slide Number Placeholder 3"/>
          <p:cNvSpPr>
            <a:spLocks noGrp="1"/>
          </p:cNvSpPr>
          <p:nvPr>
            <p:ph type="sldNum" sz="quarter" idx="10"/>
          </p:nvPr>
        </p:nvSpPr>
        <p:spPr/>
        <p:txBody>
          <a:bodyPr/>
          <a:lstStyle/>
          <a:p>
            <a:fld id="{503A747A-875B-4CBC-92AF-5FA08A8F8D9A}" type="slidenum">
              <a:rPr lang="en-ZA" smtClean="0"/>
              <a:t>8</a:t>
            </a:fld>
            <a:endParaRPr lang="en-ZA" dirty="0"/>
          </a:p>
        </p:txBody>
      </p:sp>
    </p:spTree>
    <p:extLst>
      <p:ext uri="{BB962C8B-B14F-4D97-AF65-F5344CB8AC3E}">
        <p14:creationId xmlns:p14="http://schemas.microsoft.com/office/powerpoint/2010/main" val="44242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03A747A-875B-4CBC-92AF-5FA08A8F8D9A}" type="slidenum">
              <a:rPr lang="en-ZA" smtClean="0"/>
              <a:t>9</a:t>
            </a:fld>
            <a:endParaRPr lang="en-ZA" dirty="0"/>
          </a:p>
        </p:txBody>
      </p:sp>
    </p:spTree>
    <p:extLst>
      <p:ext uri="{BB962C8B-B14F-4D97-AF65-F5344CB8AC3E}">
        <p14:creationId xmlns:p14="http://schemas.microsoft.com/office/powerpoint/2010/main" val="3746893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287889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24702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425496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47877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147495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272557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285957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184846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282320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260572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F81E4D-BC3B-4C49-AE18-228197641ADE}" type="datetimeFigureOut">
              <a:rPr lang="en-ZA" smtClean="0"/>
              <a:t>2020/04/29</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693F7DDF-C502-4EF5-A73A-088E7BC84591}" type="slidenum">
              <a:rPr lang="en-ZA" smtClean="0"/>
              <a:t>‹#›</a:t>
            </a:fld>
            <a:endParaRPr lang="en-ZA" dirty="0"/>
          </a:p>
        </p:txBody>
      </p:sp>
    </p:spTree>
    <p:extLst>
      <p:ext uri="{BB962C8B-B14F-4D97-AF65-F5344CB8AC3E}">
        <p14:creationId xmlns:p14="http://schemas.microsoft.com/office/powerpoint/2010/main" val="226214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81E4D-BC3B-4C49-AE18-228197641ADE}" type="datetimeFigureOut">
              <a:rPr lang="en-ZA" smtClean="0"/>
              <a:t>2020/04/29</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3F7DDF-C502-4EF5-A73A-088E7BC84591}" type="slidenum">
              <a:rPr lang="en-ZA" smtClean="0"/>
              <a:t>‹#›</a:t>
            </a:fld>
            <a:endParaRPr lang="en-ZA" dirty="0"/>
          </a:p>
        </p:txBody>
      </p:sp>
    </p:spTree>
    <p:extLst>
      <p:ext uri="{BB962C8B-B14F-4D97-AF65-F5344CB8AC3E}">
        <p14:creationId xmlns:p14="http://schemas.microsoft.com/office/powerpoint/2010/main" val="178537856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hatmarshal.com/"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gomoxie.com/press/shoppers-want-to-chat-on-mobile" TargetMode="External"/><Relationship Id="rId3" Type="http://schemas.openxmlformats.org/officeDocument/2006/relationships/image" Target="../media/image2.png"/><Relationship Id="rId7" Type="http://schemas.openxmlformats.org/officeDocument/2006/relationships/hyperlink" Target="https://www.superoffice.com/blog/author/steven-macdonald/"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superoffice.com/blog/live-chat-statistics/"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hyperlink" Target="https://www.superoffice.com/blog/author/steven-macdonal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www.superoffice.com/blog/live-chat-statistics/" TargetMode="External"/><Relationship Id="rId4" Type="http://schemas.openxmlformats.org/officeDocument/2006/relationships/image" Target="../media/image3.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collage of websites"/>
          <p:cNvPicPr>
            <a:picLocks noChangeAspect="1" noChangeArrowheads="1"/>
          </p:cNvPicPr>
          <p:nvPr/>
        </p:nvPicPr>
        <p:blipFill>
          <a:blip r:embed="rId3"/>
          <a:srcRect/>
          <a:stretch>
            <a:fillRect/>
          </a:stretch>
        </p:blipFill>
        <p:spPr bwMode="auto">
          <a:xfrm>
            <a:off x="3" y="1685356"/>
            <a:ext cx="12192000" cy="5029200"/>
          </a:xfrm>
          <a:prstGeom prst="rect">
            <a:avLst/>
          </a:prstGeom>
          <a:noFill/>
        </p:spPr>
      </p:pic>
      <p:sp>
        <p:nvSpPr>
          <p:cNvPr id="3" name="Rectangle 2">
            <a:hlinkClick r:id="rId4"/>
          </p:cNvPr>
          <p:cNvSpPr/>
          <p:nvPr/>
        </p:nvSpPr>
        <p:spPr>
          <a:xfrm>
            <a:off x="0" y="5103674"/>
            <a:ext cx="12192000" cy="1631216"/>
          </a:xfrm>
          <a:prstGeom prst="rect">
            <a:avLst/>
          </a:prstGeom>
          <a:solidFill>
            <a:schemeClr val="accent5">
              <a:lumMod val="50000"/>
              <a:alpha val="72000"/>
            </a:schemeClr>
          </a:solidFill>
          <a:ln>
            <a:noFill/>
          </a:ln>
        </p:spPr>
        <p:txBody>
          <a:bodyPr wrap="square">
            <a:spAutoFit/>
          </a:bodyPr>
          <a:lstStyle/>
          <a:p>
            <a:pPr algn="ctr"/>
            <a:endParaRPr lang="en-ZA" sz="1400" b="1" dirty="0" smtClean="0">
              <a:solidFill>
                <a:srgbClr val="FFFF00"/>
              </a:solidFill>
              <a:latin typeface="Segoe UI Semibold" pitchFamily="34" charset="0"/>
              <a:cs typeface="Segoe UI Semibold" pitchFamily="34" charset="0"/>
            </a:endParaRPr>
          </a:p>
          <a:p>
            <a:pPr algn="ctr"/>
            <a:r>
              <a:rPr lang="en-ZA" sz="3600" b="1" dirty="0" smtClean="0">
                <a:solidFill>
                  <a:schemeClr val="bg1"/>
                </a:solidFill>
                <a:latin typeface="Segoe UI Semibold" pitchFamily="34" charset="0"/>
                <a:cs typeface="Segoe UI Semibold" pitchFamily="34" charset="0"/>
              </a:rPr>
              <a:t>YOU GET VISITORS TO YOUR WEBSITE</a:t>
            </a:r>
          </a:p>
          <a:p>
            <a:pPr algn="ctr"/>
            <a:r>
              <a:rPr lang="en-ZA" sz="3600" b="1" dirty="0" smtClean="0">
                <a:solidFill>
                  <a:schemeClr val="bg1"/>
                </a:solidFill>
                <a:latin typeface="Segoe UI Semibold" pitchFamily="34" charset="0"/>
                <a:cs typeface="Segoe UI Semibold" pitchFamily="34" charset="0"/>
              </a:rPr>
              <a:t>NOW MAKE THEM COUNT</a:t>
            </a:r>
          </a:p>
          <a:p>
            <a:pPr algn="ctr"/>
            <a:endParaRPr lang="en-ZA" sz="1400" dirty="0">
              <a:solidFill>
                <a:srgbClr val="FFFF00"/>
              </a:solidFill>
              <a:latin typeface="Segoe UI Semibold" pitchFamily="34" charset="0"/>
              <a:cs typeface="Segoe UI Semibold" pitchFamily="34" charset="0"/>
            </a:endParaRPr>
          </a:p>
        </p:txBody>
      </p:sp>
      <p:pic>
        <p:nvPicPr>
          <p:cNvPr id="5" name="Picture 2" descr="logo-chatmarshal_burgun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2118" y="379733"/>
            <a:ext cx="3990452" cy="758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2307908" y="432751"/>
            <a:ext cx="2000347" cy="806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7432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logo-chatmarshal_burgun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 y="6052760"/>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5248277" y="6081711"/>
            <a:ext cx="1023938" cy="41296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952379" y="547172"/>
            <a:ext cx="5315942" cy="369332"/>
          </a:xfrm>
          <a:prstGeom prst="rect">
            <a:avLst/>
          </a:prstGeom>
        </p:spPr>
        <p:txBody>
          <a:bodyPr wrap="none">
            <a:spAutoFit/>
          </a:bodyPr>
          <a:lstStyle/>
          <a:p>
            <a:r>
              <a:rPr lang="en-ZA" dirty="0">
                <a:hlinkClick r:id="rId5"/>
              </a:rPr>
              <a:t>https://www.superoffice.com/blog/live-chat-statistics/</a:t>
            </a:r>
            <a:endParaRPr lang="en-ZA" dirty="0"/>
          </a:p>
        </p:txBody>
      </p:sp>
      <p:pic>
        <p:nvPicPr>
          <p:cNvPr id="1026" name="Picture 2" descr="https://www.superoffice.com/blog/wp-content/uploads/2015/10/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 y="0"/>
            <a:ext cx="3810000" cy="1133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4350" y="1119485"/>
            <a:ext cx="11163300" cy="369332"/>
          </a:xfrm>
          <a:prstGeom prst="rect">
            <a:avLst/>
          </a:prstGeom>
        </p:spPr>
        <p:txBody>
          <a:bodyPr wrap="square">
            <a:spAutoFit/>
          </a:bodyPr>
          <a:lstStyle/>
          <a:p>
            <a:r>
              <a:rPr lang="en-ZA" dirty="0">
                <a:solidFill>
                  <a:srgbClr val="FA3D38"/>
                </a:solidFill>
                <a:latin typeface="Proxima-Nova"/>
              </a:rPr>
              <a:t>25 Reasons Live Chat Can Help you Grow Your </a:t>
            </a:r>
            <a:r>
              <a:rPr lang="en-ZA" dirty="0" smtClean="0">
                <a:solidFill>
                  <a:srgbClr val="FA3D38"/>
                </a:solidFill>
                <a:latin typeface="Proxima-Nova"/>
              </a:rPr>
              <a:t>Business </a:t>
            </a:r>
            <a:r>
              <a:rPr lang="en-ZA" dirty="0" smtClean="0">
                <a:solidFill>
                  <a:srgbClr val="636467"/>
                </a:solidFill>
                <a:latin typeface="Proxima-Nova"/>
              </a:rPr>
              <a:t>Posted </a:t>
            </a:r>
            <a:r>
              <a:rPr lang="en-ZA" dirty="0">
                <a:solidFill>
                  <a:srgbClr val="636467"/>
                </a:solidFill>
                <a:latin typeface="Proxima-Nova"/>
              </a:rPr>
              <a:t>by </a:t>
            </a:r>
            <a:r>
              <a:rPr lang="en-ZA" dirty="0">
                <a:solidFill>
                  <a:srgbClr val="0098F7"/>
                </a:solidFill>
                <a:latin typeface="Lato"/>
                <a:hlinkClick r:id="rId7"/>
              </a:rPr>
              <a:t>Steven MacDonald </a:t>
            </a:r>
            <a:r>
              <a:rPr lang="en-ZA" dirty="0">
                <a:solidFill>
                  <a:srgbClr val="636467"/>
                </a:solidFill>
                <a:latin typeface="Proxima-Nova"/>
              </a:rPr>
              <a:t>on </a:t>
            </a:r>
            <a:r>
              <a:rPr lang="en-ZA" dirty="0">
                <a:solidFill>
                  <a:srgbClr val="0098F7"/>
                </a:solidFill>
                <a:latin typeface="Lato"/>
                <a:hlinkClick r:id="rId5"/>
              </a:rPr>
              <a:t>20 April, 2020 </a:t>
            </a:r>
            <a:endParaRPr lang="en-ZA" b="0" i="0" dirty="0">
              <a:solidFill>
                <a:srgbClr val="636467"/>
              </a:solidFill>
              <a:effectLst/>
              <a:latin typeface="Proxima-Nova"/>
            </a:endParaRPr>
          </a:p>
        </p:txBody>
      </p:sp>
      <p:sp>
        <p:nvSpPr>
          <p:cNvPr id="7" name="TextBox 6"/>
          <p:cNvSpPr txBox="1"/>
          <p:nvPr/>
        </p:nvSpPr>
        <p:spPr>
          <a:xfrm>
            <a:off x="762000" y="2000250"/>
            <a:ext cx="10496550" cy="3693319"/>
          </a:xfrm>
          <a:prstGeom prst="rect">
            <a:avLst/>
          </a:prstGeom>
          <a:noFill/>
        </p:spPr>
        <p:txBody>
          <a:bodyPr wrap="square" rtlCol="0">
            <a:spAutoFit/>
          </a:bodyPr>
          <a:lstStyle/>
          <a:p>
            <a:pPr marL="285750" indent="-285750">
              <a:buFont typeface="Arial" panose="020B0604020202020204" pitchFamily="34" charset="0"/>
              <a:buChar char="•"/>
            </a:pPr>
            <a:r>
              <a:rPr lang="en-ZA" dirty="0"/>
              <a:t>Today, more than 41% of customers expect live chat on your </a:t>
            </a:r>
            <a:r>
              <a:rPr lang="en-ZA" dirty="0" smtClean="0"/>
              <a:t>website.</a:t>
            </a:r>
          </a:p>
          <a:p>
            <a:pPr marL="742950" lvl="1" indent="-285750">
              <a:buFont typeface="Arial" panose="020B0604020202020204" pitchFamily="34" charset="0"/>
              <a:buChar char="•"/>
            </a:pPr>
            <a:r>
              <a:rPr lang="en-ZA" dirty="0" smtClean="0"/>
              <a:t>For </a:t>
            </a:r>
            <a:r>
              <a:rPr lang="en-ZA" dirty="0"/>
              <a:t>customers that visit your website on a mobile device, this number is </a:t>
            </a:r>
            <a:r>
              <a:rPr lang="en-ZA" dirty="0">
                <a:hlinkClick r:id="rId8"/>
              </a:rPr>
              <a:t>as high as 50</a:t>
            </a:r>
            <a:r>
              <a:rPr lang="en-ZA" dirty="0" smtClean="0">
                <a:hlinkClick r:id="rId8"/>
              </a:rPr>
              <a:t>%</a:t>
            </a:r>
            <a:r>
              <a:rPr lang="en-ZA" dirty="0" smtClean="0"/>
              <a:t>. Therefore</a:t>
            </a:r>
            <a:r>
              <a:rPr lang="en-ZA" dirty="0"/>
              <a:t>, if you don’t offer live chat on your website, then you’re </a:t>
            </a:r>
            <a:r>
              <a:rPr lang="en-ZA" i="1" dirty="0"/>
              <a:t>essentially</a:t>
            </a:r>
            <a:r>
              <a:rPr lang="en-ZA" dirty="0"/>
              <a:t> ignoring your customers</a:t>
            </a:r>
            <a:r>
              <a:rPr lang="en-ZA" dirty="0" smtClean="0"/>
              <a:t>.</a:t>
            </a:r>
          </a:p>
          <a:p>
            <a:pPr marL="285750" indent="-285750">
              <a:buFont typeface="Arial" panose="020B0604020202020204" pitchFamily="34" charset="0"/>
              <a:buChar char="•"/>
            </a:pPr>
            <a:r>
              <a:rPr lang="en-ZA" dirty="0"/>
              <a:t>Live chat has become the leading digital contact method for online customers, as a staggering 46% of customers prefer live chat compared to just 29% for email, and 16% for social media</a:t>
            </a:r>
            <a:r>
              <a:rPr lang="en-ZA" dirty="0" smtClean="0"/>
              <a:t>.</a:t>
            </a:r>
          </a:p>
          <a:p>
            <a:pPr marL="285750" indent="-285750">
              <a:buFont typeface="Arial" panose="020B0604020202020204" pitchFamily="34" charset="0"/>
              <a:buChar char="•"/>
            </a:pPr>
            <a:r>
              <a:rPr lang="en-ZA" dirty="0" err="1"/>
              <a:t>Kayako</a:t>
            </a:r>
            <a:r>
              <a:rPr lang="en-ZA" dirty="0"/>
              <a:t> reported that 79% of businesses said that implementing live chat resulted in increased customer loyalty, sales and revenue.</a:t>
            </a:r>
          </a:p>
          <a:p>
            <a:pPr marL="285750" indent="-285750">
              <a:buFont typeface="Arial" panose="020B0604020202020204" pitchFamily="34" charset="0"/>
              <a:buChar char="•"/>
            </a:pPr>
            <a:r>
              <a:rPr lang="en-ZA" dirty="0" err="1"/>
              <a:t>Goinflow</a:t>
            </a:r>
            <a:r>
              <a:rPr lang="en-ZA" dirty="0"/>
              <a:t> noted that there was a 3.84% increase in conversion rates, with a 6% overall lift in revenue.</a:t>
            </a:r>
          </a:p>
          <a:p>
            <a:pPr marL="285750" indent="-285750">
              <a:buFont typeface="Arial" panose="020B0604020202020204" pitchFamily="34" charset="0"/>
              <a:buChar char="•"/>
            </a:pPr>
            <a:r>
              <a:rPr lang="en-ZA" dirty="0"/>
              <a:t>ICMI found that website visitors that engage with your company via live chat are worth 4.5 times more than visitors that don’t.</a:t>
            </a:r>
          </a:p>
          <a:p>
            <a:pPr marL="285750" indent="-285750">
              <a:buFont typeface="Arial" panose="020B0604020202020204" pitchFamily="34" charset="0"/>
              <a:buChar char="•"/>
            </a:pPr>
            <a:r>
              <a:rPr lang="en-ZA" dirty="0"/>
              <a:t>Forrester noted that there was a 10% increase in the average order value when reviewing the sales from customers who engaged in a chat before making a purchase, than those that did not use chat.</a:t>
            </a:r>
          </a:p>
          <a:p>
            <a:pPr marL="285750" indent="-285750">
              <a:buFont typeface="Arial" panose="020B0604020202020204" pitchFamily="34" charset="0"/>
              <a:buChar char="•"/>
            </a:pPr>
            <a:endParaRPr lang="en-ZA" dirty="0"/>
          </a:p>
        </p:txBody>
      </p:sp>
    </p:spTree>
    <p:extLst>
      <p:ext uri="{BB962C8B-B14F-4D97-AF65-F5344CB8AC3E}">
        <p14:creationId xmlns:p14="http://schemas.microsoft.com/office/powerpoint/2010/main" val="1829242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logo-chatmarshal_burgun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 y="6052760"/>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5248277" y="6081711"/>
            <a:ext cx="1023938" cy="41296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952379" y="547172"/>
            <a:ext cx="5315942" cy="369332"/>
          </a:xfrm>
          <a:prstGeom prst="rect">
            <a:avLst/>
          </a:prstGeom>
        </p:spPr>
        <p:txBody>
          <a:bodyPr wrap="none">
            <a:spAutoFit/>
          </a:bodyPr>
          <a:lstStyle/>
          <a:p>
            <a:r>
              <a:rPr lang="en-ZA" dirty="0">
                <a:hlinkClick r:id="rId5"/>
              </a:rPr>
              <a:t>https://www.superoffice.com/blog/live-chat-statistics/</a:t>
            </a:r>
            <a:endParaRPr lang="en-ZA" dirty="0"/>
          </a:p>
        </p:txBody>
      </p:sp>
      <p:pic>
        <p:nvPicPr>
          <p:cNvPr id="1026" name="Picture 2" descr="https://www.superoffice.com/blog/wp-content/uploads/2015/10/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75" y="0"/>
            <a:ext cx="3810000" cy="1133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14350" y="1119485"/>
            <a:ext cx="11163300" cy="369332"/>
          </a:xfrm>
          <a:prstGeom prst="rect">
            <a:avLst/>
          </a:prstGeom>
        </p:spPr>
        <p:txBody>
          <a:bodyPr wrap="square">
            <a:spAutoFit/>
          </a:bodyPr>
          <a:lstStyle/>
          <a:p>
            <a:r>
              <a:rPr lang="en-ZA" dirty="0">
                <a:solidFill>
                  <a:srgbClr val="FA3D38"/>
                </a:solidFill>
                <a:latin typeface="Proxima-Nova"/>
              </a:rPr>
              <a:t>25 Reasons Live Chat Can Help you Grow Your </a:t>
            </a:r>
            <a:r>
              <a:rPr lang="en-ZA" dirty="0" smtClean="0">
                <a:solidFill>
                  <a:srgbClr val="FA3D38"/>
                </a:solidFill>
                <a:latin typeface="Proxima-Nova"/>
              </a:rPr>
              <a:t>Business </a:t>
            </a:r>
            <a:r>
              <a:rPr lang="en-ZA" dirty="0" smtClean="0">
                <a:solidFill>
                  <a:srgbClr val="636467"/>
                </a:solidFill>
                <a:latin typeface="Proxima-Nova"/>
              </a:rPr>
              <a:t>Posted </a:t>
            </a:r>
            <a:r>
              <a:rPr lang="en-ZA" dirty="0">
                <a:solidFill>
                  <a:srgbClr val="636467"/>
                </a:solidFill>
                <a:latin typeface="Proxima-Nova"/>
              </a:rPr>
              <a:t>by </a:t>
            </a:r>
            <a:r>
              <a:rPr lang="en-ZA" dirty="0">
                <a:solidFill>
                  <a:srgbClr val="0098F7"/>
                </a:solidFill>
                <a:latin typeface="Lato"/>
                <a:hlinkClick r:id="rId7"/>
              </a:rPr>
              <a:t>Steven MacDonald </a:t>
            </a:r>
            <a:r>
              <a:rPr lang="en-ZA" dirty="0">
                <a:solidFill>
                  <a:srgbClr val="636467"/>
                </a:solidFill>
                <a:latin typeface="Proxima-Nova"/>
              </a:rPr>
              <a:t>on </a:t>
            </a:r>
            <a:r>
              <a:rPr lang="en-ZA" dirty="0">
                <a:solidFill>
                  <a:srgbClr val="0098F7"/>
                </a:solidFill>
                <a:latin typeface="Lato"/>
                <a:hlinkClick r:id="rId5"/>
              </a:rPr>
              <a:t>20 April, 2020 </a:t>
            </a:r>
            <a:endParaRPr lang="en-ZA" b="0" i="0" dirty="0">
              <a:solidFill>
                <a:srgbClr val="636467"/>
              </a:solidFill>
              <a:effectLst/>
              <a:latin typeface="Proxima-Nova"/>
            </a:endParaRPr>
          </a:p>
        </p:txBody>
      </p:sp>
      <p:pic>
        <p:nvPicPr>
          <p:cNvPr id="2" name="Picture 1"/>
          <p:cNvPicPr>
            <a:picLocks noChangeAspect="1"/>
          </p:cNvPicPr>
          <p:nvPr/>
        </p:nvPicPr>
        <p:blipFill>
          <a:blip r:embed="rId8"/>
          <a:stretch>
            <a:fillRect/>
          </a:stretch>
        </p:blipFill>
        <p:spPr>
          <a:xfrm>
            <a:off x="895350" y="2171699"/>
            <a:ext cx="4438185" cy="3308465"/>
          </a:xfrm>
          <a:prstGeom prst="rect">
            <a:avLst/>
          </a:prstGeom>
        </p:spPr>
      </p:pic>
      <p:pic>
        <p:nvPicPr>
          <p:cNvPr id="3" name="Picture 2"/>
          <p:cNvPicPr>
            <a:picLocks noChangeAspect="1"/>
          </p:cNvPicPr>
          <p:nvPr/>
        </p:nvPicPr>
        <p:blipFill>
          <a:blip r:embed="rId9"/>
          <a:stretch>
            <a:fillRect/>
          </a:stretch>
        </p:blipFill>
        <p:spPr>
          <a:xfrm>
            <a:off x="6299891" y="2209800"/>
            <a:ext cx="4525167" cy="3289414"/>
          </a:xfrm>
          <a:prstGeom prst="rect">
            <a:avLst/>
          </a:prstGeom>
        </p:spPr>
      </p:pic>
    </p:spTree>
    <p:extLst>
      <p:ext uri="{BB962C8B-B14F-4D97-AF65-F5344CB8AC3E}">
        <p14:creationId xmlns:p14="http://schemas.microsoft.com/office/powerpoint/2010/main" val="3623148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92888" y="1085844"/>
            <a:ext cx="8862790" cy="4796334"/>
          </a:xfrm>
          <a:prstGeom prst="rect">
            <a:avLst/>
          </a:prstGeom>
        </p:spPr>
      </p:pic>
      <p:sp>
        <p:nvSpPr>
          <p:cNvPr id="4" name="Rectangle 3"/>
          <p:cNvSpPr/>
          <p:nvPr/>
        </p:nvSpPr>
        <p:spPr>
          <a:xfrm>
            <a:off x="5298785" y="5512846"/>
            <a:ext cx="1800493" cy="369332"/>
          </a:xfrm>
          <a:prstGeom prst="rect">
            <a:avLst/>
          </a:prstGeom>
        </p:spPr>
        <p:txBody>
          <a:bodyPr wrap="none">
            <a:spAutoFit/>
          </a:bodyPr>
          <a:lstStyle/>
          <a:p>
            <a:r>
              <a:rPr lang="en-ZA" b="1" dirty="0">
                <a:solidFill>
                  <a:srgbClr val="6A6A6A"/>
                </a:solidFill>
                <a:latin typeface="arial" panose="020B0604020202020204" pitchFamily="34" charset="0"/>
              </a:rPr>
              <a:t>Grant Cardone</a:t>
            </a:r>
            <a:endParaRPr lang="en-ZA" dirty="0"/>
          </a:p>
        </p:txBody>
      </p:sp>
      <p:sp>
        <p:nvSpPr>
          <p:cNvPr id="9" name="Rectangle 8"/>
          <p:cNvSpPr/>
          <p:nvPr/>
        </p:nvSpPr>
        <p:spPr>
          <a:xfrm>
            <a:off x="1" y="1"/>
            <a:ext cx="5924282" cy="781050"/>
          </a:xfrm>
          <a:prstGeom prst="rect">
            <a:avLst/>
          </a:prstGeom>
          <a:solidFill>
            <a:srgbClr val="B98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t>INTERESTING FACT </a:t>
            </a:r>
            <a:endParaRPr lang="en-ZA" sz="3600" dirty="0"/>
          </a:p>
        </p:txBody>
      </p:sp>
      <p:pic>
        <p:nvPicPr>
          <p:cNvPr id="6" name="Picture 2" descr="logo-chatmarshal_burgun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 y="6052760"/>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5248277" y="6081711"/>
            <a:ext cx="1023938" cy="412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351587"/>
      </p:ext>
    </p:extLst>
  </p:cSld>
  <p:clrMapOvr>
    <a:masterClrMapping/>
  </p:clrMapOvr>
  <mc:AlternateContent xmlns:mc="http://schemas.openxmlformats.org/markup-compatibility/2006" xmlns:p14="http://schemas.microsoft.com/office/powerpoint/2010/main">
    <mc:Choice Requires="p14">
      <p:transition spd="slow" p14:dur="2000" advTm="5535"/>
    </mc:Choice>
    <mc:Fallback xmlns="">
      <p:transition spd="slow" advTm="553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12192000" cy="5848350"/>
          </a:xfrm>
          <a:prstGeom prst="rect">
            <a:avLst/>
          </a:prstGeom>
        </p:spPr>
      </p:pic>
      <p:sp>
        <p:nvSpPr>
          <p:cNvPr id="10" name="TextBox 9"/>
          <p:cNvSpPr txBox="1"/>
          <p:nvPr/>
        </p:nvSpPr>
        <p:spPr>
          <a:xfrm>
            <a:off x="8951453" y="6298457"/>
            <a:ext cx="2815771" cy="338554"/>
          </a:xfrm>
          <a:prstGeom prst="rect">
            <a:avLst/>
          </a:prstGeom>
          <a:noFill/>
        </p:spPr>
        <p:txBody>
          <a:bodyPr wrap="none" rtlCol="0">
            <a:spAutoFit/>
          </a:bodyPr>
          <a:lstStyle/>
          <a:p>
            <a:r>
              <a:rPr lang="en-ZA" sz="1600" dirty="0" smtClean="0"/>
              <a:t>LIVE CHAT AGENTS AND TOOLS</a:t>
            </a:r>
            <a:endParaRPr lang="en-ZA" sz="1600" dirty="0"/>
          </a:p>
        </p:txBody>
      </p:sp>
      <p:sp>
        <p:nvSpPr>
          <p:cNvPr id="9" name="Rectangle 8"/>
          <p:cNvSpPr/>
          <p:nvPr/>
        </p:nvSpPr>
        <p:spPr>
          <a:xfrm>
            <a:off x="0" y="3794077"/>
            <a:ext cx="12192000" cy="2075397"/>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p:cNvSpPr/>
          <p:nvPr/>
        </p:nvSpPr>
        <p:spPr>
          <a:xfrm>
            <a:off x="0" y="4572394"/>
            <a:ext cx="12191999" cy="1200329"/>
          </a:xfrm>
          <a:prstGeom prst="rect">
            <a:avLst/>
          </a:prstGeom>
          <a:noFill/>
          <a:ln>
            <a:noFill/>
          </a:ln>
        </p:spPr>
        <p:txBody>
          <a:bodyPr wrap="square">
            <a:spAutoFit/>
          </a:bodyPr>
          <a:lstStyle/>
          <a:p>
            <a:pPr algn="ctr"/>
            <a:r>
              <a:rPr lang="en-ZA" sz="3600" b="1" dirty="0" smtClean="0">
                <a:solidFill>
                  <a:schemeClr val="bg1"/>
                </a:solidFill>
                <a:latin typeface="Segoe UI Semibold" pitchFamily="34" charset="0"/>
                <a:cs typeface="Segoe UI Semibold" pitchFamily="34" charset="0"/>
              </a:rPr>
              <a:t>REAL-TIME CONVENIENCE TO CUSTOMERS</a:t>
            </a:r>
          </a:p>
          <a:p>
            <a:pPr algn="ctr"/>
            <a:r>
              <a:rPr lang="en-ZA" sz="3600" dirty="0" smtClean="0">
                <a:solidFill>
                  <a:schemeClr val="bg1"/>
                </a:solidFill>
                <a:latin typeface="Segoe UI Semibold" pitchFamily="34" charset="0"/>
                <a:cs typeface="Segoe UI Semibold" pitchFamily="34" charset="0"/>
              </a:rPr>
              <a:t>INCREASE CONVERSIONS AND SALES</a:t>
            </a:r>
            <a:endParaRPr lang="en-ZA" sz="3600" dirty="0">
              <a:solidFill>
                <a:schemeClr val="bg1"/>
              </a:solidFill>
              <a:latin typeface="Segoe UI Semibold" pitchFamily="34" charset="0"/>
              <a:cs typeface="Segoe UI Semibold" pitchFamily="34" charset="0"/>
            </a:endParaRPr>
          </a:p>
        </p:txBody>
      </p:sp>
      <p:pic>
        <p:nvPicPr>
          <p:cNvPr id="11" name="Picture 10" descr="CHATICON.png"/>
          <p:cNvPicPr>
            <a:picLocks noChangeAspect="1"/>
          </p:cNvPicPr>
          <p:nvPr/>
        </p:nvPicPr>
        <p:blipFill>
          <a:blip r:embed="rId4" cstate="print"/>
          <a:stretch>
            <a:fillRect/>
          </a:stretch>
        </p:blipFill>
        <p:spPr>
          <a:xfrm>
            <a:off x="5818044" y="3938058"/>
            <a:ext cx="555913" cy="544850"/>
          </a:xfrm>
          <a:prstGeom prst="rect">
            <a:avLst/>
          </a:prstGeom>
        </p:spPr>
      </p:pic>
      <p:pic>
        <p:nvPicPr>
          <p:cNvPr id="12" name="Picture 2" descr="logo-chatmarshal_burgun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 y="6052760"/>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a:off x="5248277" y="6081711"/>
            <a:ext cx="1023938" cy="412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022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logo-chatmarshal_burgun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 y="6014660"/>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248277" y="6043611"/>
            <a:ext cx="1023938" cy="412969"/>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rotWithShape="1">
          <a:blip r:embed="rId5"/>
          <a:srcRect l="30782" t="2754" r="33125" b="9425"/>
          <a:stretch/>
        </p:blipFill>
        <p:spPr>
          <a:xfrm>
            <a:off x="0" y="171450"/>
            <a:ext cx="2882985" cy="3943824"/>
          </a:xfrm>
          <a:prstGeom prst="rect">
            <a:avLst/>
          </a:prstGeom>
        </p:spPr>
      </p:pic>
      <p:pic>
        <p:nvPicPr>
          <p:cNvPr id="3" name="Picture 2"/>
          <p:cNvPicPr>
            <a:picLocks noChangeAspect="1"/>
          </p:cNvPicPr>
          <p:nvPr/>
        </p:nvPicPr>
        <p:blipFill rotWithShape="1">
          <a:blip r:embed="rId6"/>
          <a:srcRect l="30938" t="3033" r="32969" b="10814"/>
          <a:stretch/>
        </p:blipFill>
        <p:spPr>
          <a:xfrm>
            <a:off x="3059786" y="171450"/>
            <a:ext cx="2924237" cy="3924300"/>
          </a:xfrm>
          <a:prstGeom prst="rect">
            <a:avLst/>
          </a:prstGeom>
        </p:spPr>
      </p:pic>
      <p:pic>
        <p:nvPicPr>
          <p:cNvPr id="4" name="Picture 3"/>
          <p:cNvPicPr>
            <a:picLocks noChangeAspect="1"/>
          </p:cNvPicPr>
          <p:nvPr/>
        </p:nvPicPr>
        <p:blipFill>
          <a:blip r:embed="rId7"/>
          <a:stretch>
            <a:fillRect/>
          </a:stretch>
        </p:blipFill>
        <p:spPr>
          <a:xfrm>
            <a:off x="6160824" y="171450"/>
            <a:ext cx="2924230" cy="3904776"/>
          </a:xfrm>
          <a:prstGeom prst="rect">
            <a:avLst/>
          </a:prstGeom>
        </p:spPr>
      </p:pic>
      <p:pic>
        <p:nvPicPr>
          <p:cNvPr id="5" name="Picture 4"/>
          <p:cNvPicPr>
            <a:picLocks noChangeAspect="1"/>
          </p:cNvPicPr>
          <p:nvPr/>
        </p:nvPicPr>
        <p:blipFill>
          <a:blip r:embed="rId8"/>
          <a:stretch>
            <a:fillRect/>
          </a:stretch>
        </p:blipFill>
        <p:spPr>
          <a:xfrm>
            <a:off x="9261856" y="171450"/>
            <a:ext cx="2930144" cy="3924300"/>
          </a:xfrm>
          <a:prstGeom prst="rect">
            <a:avLst/>
          </a:prstGeom>
        </p:spPr>
      </p:pic>
      <p:sp>
        <p:nvSpPr>
          <p:cNvPr id="10" name="Rectangle 9"/>
          <p:cNvSpPr/>
          <p:nvPr/>
        </p:nvSpPr>
        <p:spPr>
          <a:xfrm>
            <a:off x="0" y="4400550"/>
            <a:ext cx="12192000" cy="1526076"/>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581891" y="4558745"/>
            <a:ext cx="11028218" cy="1200329"/>
          </a:xfrm>
          <a:prstGeom prst="rect">
            <a:avLst/>
          </a:prstGeom>
          <a:noFill/>
          <a:ln>
            <a:noFill/>
          </a:ln>
        </p:spPr>
        <p:txBody>
          <a:bodyPr wrap="square">
            <a:spAutoFit/>
          </a:bodyPr>
          <a:lstStyle/>
          <a:p>
            <a:pPr algn="ctr"/>
            <a:r>
              <a:rPr lang="en-ZA" sz="3600" b="1" dirty="0" smtClean="0">
                <a:solidFill>
                  <a:schemeClr val="bg1"/>
                </a:solidFill>
                <a:latin typeface="Segoe UI Semibold" pitchFamily="34" charset="0"/>
                <a:cs typeface="Segoe UI Semibold" pitchFamily="34" charset="0"/>
              </a:rPr>
              <a:t>52% </a:t>
            </a:r>
            <a:r>
              <a:rPr lang="en-ZA" sz="3600" b="1" dirty="0" smtClean="0">
                <a:solidFill>
                  <a:schemeClr val="bg1"/>
                </a:solidFill>
                <a:latin typeface="Segoe UI Semibold" pitchFamily="34" charset="0"/>
                <a:cs typeface="Segoe UI Semibold" pitchFamily="34" charset="0"/>
              </a:rPr>
              <a:t>OF GLOBAL WEB PAGES WERE SERVED TO MOBILE PHONES IN 2018</a:t>
            </a:r>
            <a:endParaRPr lang="en-ZA" sz="3600" dirty="0">
              <a:solidFill>
                <a:schemeClr val="bg1"/>
              </a:solidFill>
              <a:latin typeface="Segoe UI Semibold" pitchFamily="34" charset="0"/>
              <a:cs typeface="Segoe UI Semibold" pitchFamily="34" charset="0"/>
            </a:endParaRPr>
          </a:p>
        </p:txBody>
      </p:sp>
    </p:spTree>
    <p:extLst>
      <p:ext uri="{BB962C8B-B14F-4D97-AF65-F5344CB8AC3E}">
        <p14:creationId xmlns:p14="http://schemas.microsoft.com/office/powerpoint/2010/main" val="3283864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22923"/>
          <a:stretch/>
        </p:blipFill>
        <p:spPr>
          <a:xfrm>
            <a:off x="0" y="-148748"/>
            <a:ext cx="12192000" cy="6078061"/>
          </a:xfrm>
          <a:prstGeom prst="rect">
            <a:avLst/>
          </a:prstGeom>
        </p:spPr>
      </p:pic>
      <p:sp>
        <p:nvSpPr>
          <p:cNvPr id="12" name="TextBox 11"/>
          <p:cNvSpPr txBox="1"/>
          <p:nvPr/>
        </p:nvSpPr>
        <p:spPr>
          <a:xfrm>
            <a:off x="8951453" y="6298457"/>
            <a:ext cx="2815771" cy="338554"/>
          </a:xfrm>
          <a:prstGeom prst="rect">
            <a:avLst/>
          </a:prstGeom>
          <a:noFill/>
        </p:spPr>
        <p:txBody>
          <a:bodyPr wrap="none" rtlCol="0">
            <a:spAutoFit/>
          </a:bodyPr>
          <a:lstStyle/>
          <a:p>
            <a:r>
              <a:rPr lang="en-ZA" sz="1600" dirty="0" smtClean="0"/>
              <a:t>LIVE CHAT AGENTS AND TOOLS</a:t>
            </a:r>
            <a:endParaRPr lang="en-ZA" sz="1600" dirty="0"/>
          </a:p>
        </p:txBody>
      </p:sp>
      <p:sp>
        <p:nvSpPr>
          <p:cNvPr id="11" name="Rectangle 10"/>
          <p:cNvSpPr/>
          <p:nvPr/>
        </p:nvSpPr>
        <p:spPr>
          <a:xfrm>
            <a:off x="0" y="3851229"/>
            <a:ext cx="12192000" cy="2075397"/>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p:cNvSpPr/>
          <p:nvPr/>
        </p:nvSpPr>
        <p:spPr>
          <a:xfrm>
            <a:off x="581891" y="4558745"/>
            <a:ext cx="11028218" cy="1200329"/>
          </a:xfrm>
          <a:prstGeom prst="rect">
            <a:avLst/>
          </a:prstGeom>
          <a:noFill/>
          <a:ln>
            <a:noFill/>
          </a:ln>
        </p:spPr>
        <p:txBody>
          <a:bodyPr wrap="square">
            <a:spAutoFit/>
          </a:bodyPr>
          <a:lstStyle/>
          <a:p>
            <a:pPr algn="ctr"/>
            <a:r>
              <a:rPr lang="en-ZA" sz="3600" b="1" dirty="0" smtClean="0">
                <a:solidFill>
                  <a:schemeClr val="bg1"/>
                </a:solidFill>
                <a:latin typeface="Segoe UI Semibold" pitchFamily="34" charset="0"/>
                <a:cs typeface="Segoe UI Semibold" pitchFamily="34" charset="0"/>
              </a:rPr>
              <a:t>DESIGN YOUR LIVE CHAT SERVICE AND WHO WILL BE ONLINE TO CHAT – TRAIN THEM?</a:t>
            </a:r>
            <a:endParaRPr lang="en-ZA" sz="3600" dirty="0">
              <a:solidFill>
                <a:schemeClr val="bg1"/>
              </a:solidFill>
              <a:latin typeface="Segoe UI Semibold" pitchFamily="34" charset="0"/>
              <a:cs typeface="Segoe UI Semibold" pitchFamily="34" charset="0"/>
            </a:endParaRPr>
          </a:p>
        </p:txBody>
      </p:sp>
      <p:pic>
        <p:nvPicPr>
          <p:cNvPr id="9" name="Picture 8" descr="LIVE CHAT.png"/>
          <p:cNvPicPr>
            <a:picLocks noChangeAspect="1"/>
          </p:cNvPicPr>
          <p:nvPr/>
        </p:nvPicPr>
        <p:blipFill>
          <a:blip r:embed="rId4" cstate="print"/>
          <a:stretch>
            <a:fillRect/>
          </a:stretch>
        </p:blipFill>
        <p:spPr>
          <a:xfrm>
            <a:off x="5849112" y="3941378"/>
            <a:ext cx="493777" cy="530353"/>
          </a:xfrm>
          <a:prstGeom prst="rect">
            <a:avLst/>
          </a:prstGeom>
        </p:spPr>
      </p:pic>
      <p:pic>
        <p:nvPicPr>
          <p:cNvPr id="10" name="Picture 2" descr="logo-chatmarshal_burgun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 y="6052760"/>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6"/>
          <a:stretch>
            <a:fillRect/>
          </a:stretch>
        </p:blipFill>
        <p:spPr>
          <a:xfrm>
            <a:off x="5248277" y="6081711"/>
            <a:ext cx="1023938" cy="412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096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1985559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684111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ollage of websites"/>
          <p:cNvPicPr>
            <a:picLocks noChangeAspect="1" noChangeArrowheads="1"/>
          </p:cNvPicPr>
          <p:nvPr/>
        </p:nvPicPr>
        <p:blipFill>
          <a:blip r:embed="rId3"/>
          <a:srcRect/>
          <a:stretch>
            <a:fillRect/>
          </a:stretch>
        </p:blipFill>
        <p:spPr bwMode="auto">
          <a:xfrm>
            <a:off x="0" y="0"/>
            <a:ext cx="12192000" cy="5838826"/>
          </a:xfrm>
          <a:prstGeom prst="rect">
            <a:avLst/>
          </a:prstGeom>
          <a:noFill/>
        </p:spPr>
      </p:pic>
      <p:sp>
        <p:nvSpPr>
          <p:cNvPr id="5" name="Rectangle 4"/>
          <p:cNvSpPr/>
          <p:nvPr/>
        </p:nvSpPr>
        <p:spPr>
          <a:xfrm>
            <a:off x="0" y="3214688"/>
            <a:ext cx="12192000" cy="2697650"/>
          </a:xfrm>
          <a:prstGeom prst="rect">
            <a:avLst/>
          </a:prstGeom>
          <a:solidFill>
            <a:srgbClr val="C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p:cNvSpPr txBox="1"/>
          <p:nvPr/>
        </p:nvSpPr>
        <p:spPr>
          <a:xfrm>
            <a:off x="8951453" y="6298457"/>
            <a:ext cx="2815771" cy="338554"/>
          </a:xfrm>
          <a:prstGeom prst="rect">
            <a:avLst/>
          </a:prstGeom>
          <a:noFill/>
        </p:spPr>
        <p:txBody>
          <a:bodyPr wrap="none" rtlCol="0">
            <a:spAutoFit/>
          </a:bodyPr>
          <a:lstStyle/>
          <a:p>
            <a:r>
              <a:rPr lang="en-ZA" sz="1600" dirty="0" smtClean="0"/>
              <a:t>LIVE CHAT AGENTS AND TOOLS</a:t>
            </a:r>
            <a:endParaRPr lang="en-ZA" sz="1600" dirty="0"/>
          </a:p>
        </p:txBody>
      </p:sp>
      <p:pic>
        <p:nvPicPr>
          <p:cNvPr id="2050" name="Picture 2" descr="logo-chatmarshal_burgun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7" y="6052760"/>
            <a:ext cx="2857500" cy="5429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57425" y="3175676"/>
            <a:ext cx="9772650" cy="2400657"/>
          </a:xfrm>
          <a:prstGeom prst="rect">
            <a:avLst/>
          </a:prstGeom>
          <a:noFill/>
        </p:spPr>
        <p:txBody>
          <a:bodyPr wrap="square" rtlCol="0">
            <a:spAutoFit/>
          </a:bodyPr>
          <a:lstStyle/>
          <a:p>
            <a:pPr>
              <a:lnSpc>
                <a:spcPct val="150000"/>
              </a:lnSpc>
            </a:pPr>
            <a:r>
              <a:rPr lang="en-ZA" sz="3200" dirty="0" smtClean="0">
                <a:solidFill>
                  <a:schemeClr val="bg1"/>
                </a:solidFill>
                <a:latin typeface="Segoe UI Semibold" panose="020B0702040204020203" pitchFamily="34" charset="0"/>
                <a:cs typeface="Segoe UI Semibold" panose="020B0702040204020203" pitchFamily="34" charset="0"/>
              </a:rPr>
              <a:t>REPORTING</a:t>
            </a:r>
            <a:endParaRPr lang="en-ZA" sz="1700" dirty="0" smtClean="0">
              <a:solidFill>
                <a:schemeClr val="bg1"/>
              </a:solidFill>
              <a:latin typeface="Segoe UI Semibold" panose="020B0702040204020203" pitchFamily="34" charset="0"/>
              <a:cs typeface="Segoe UI Semibold" panose="020B0702040204020203" pitchFamily="34" charset="0"/>
            </a:endParaRPr>
          </a:p>
          <a:p>
            <a:pPr marL="285750" indent="-285750">
              <a:lnSpc>
                <a:spcPct val="150000"/>
              </a:lnSpc>
              <a:buFont typeface="Arial" panose="020B0604020202020204" pitchFamily="34" charset="0"/>
              <a:buChar char="•"/>
            </a:pPr>
            <a:r>
              <a:rPr lang="en-ZA" sz="1700" dirty="0" smtClean="0">
                <a:solidFill>
                  <a:schemeClr val="bg1"/>
                </a:solidFill>
                <a:latin typeface="Segoe UI Semibold" panose="020B0702040204020203" pitchFamily="34" charset="0"/>
                <a:cs typeface="Segoe UI Semibold" panose="020B0702040204020203" pitchFamily="34" charset="0"/>
              </a:rPr>
              <a:t>See what you visitors are saying with transcripts</a:t>
            </a:r>
          </a:p>
          <a:p>
            <a:pPr marL="285750" indent="-285750">
              <a:lnSpc>
                <a:spcPct val="150000"/>
              </a:lnSpc>
              <a:buFont typeface="Arial" panose="020B0604020202020204" pitchFamily="34" charset="0"/>
              <a:buChar char="•"/>
            </a:pPr>
            <a:r>
              <a:rPr lang="en-ZA" sz="1700" dirty="0" smtClean="0">
                <a:solidFill>
                  <a:schemeClr val="bg1"/>
                </a:solidFill>
                <a:latin typeface="Segoe UI Semibold" panose="020B0702040204020203" pitchFamily="34" charset="0"/>
                <a:cs typeface="Segoe UI Semibold" panose="020B0702040204020203" pitchFamily="34" charset="0"/>
              </a:rPr>
              <a:t>Understand time of day volumes</a:t>
            </a:r>
          </a:p>
          <a:p>
            <a:pPr marL="285750" indent="-285750">
              <a:lnSpc>
                <a:spcPct val="150000"/>
              </a:lnSpc>
              <a:buFont typeface="Arial" panose="020B0604020202020204" pitchFamily="34" charset="0"/>
              <a:buChar char="•"/>
            </a:pPr>
            <a:r>
              <a:rPr lang="en-ZA" sz="1700" dirty="0" smtClean="0">
                <a:solidFill>
                  <a:schemeClr val="bg1"/>
                </a:solidFill>
                <a:latin typeface="Segoe UI Semibold" panose="020B0702040204020203" pitchFamily="34" charset="0"/>
                <a:cs typeface="Segoe UI Semibold" panose="020B0702040204020203" pitchFamily="34" charset="0"/>
              </a:rPr>
              <a:t>Manage support tickets and never let anything slip through </a:t>
            </a:r>
          </a:p>
          <a:p>
            <a:pPr marL="285750" indent="-285750">
              <a:lnSpc>
                <a:spcPct val="150000"/>
              </a:lnSpc>
              <a:buFont typeface="Arial" panose="020B0604020202020204" pitchFamily="34" charset="0"/>
              <a:buChar char="•"/>
            </a:pPr>
            <a:r>
              <a:rPr lang="en-ZA" sz="1700" dirty="0" smtClean="0">
                <a:solidFill>
                  <a:schemeClr val="bg1"/>
                </a:solidFill>
                <a:latin typeface="Segoe UI Semibold" panose="020B0702040204020203" pitchFamily="34" charset="0"/>
                <a:cs typeface="Segoe UI Semibold" panose="020B0702040204020203" pitchFamily="34" charset="0"/>
              </a:rPr>
              <a:t>Conduct post chat surveys</a:t>
            </a:r>
          </a:p>
        </p:txBody>
      </p:sp>
      <p:pic>
        <p:nvPicPr>
          <p:cNvPr id="7" name="Picture 6"/>
          <p:cNvPicPr>
            <a:picLocks noChangeAspect="1"/>
          </p:cNvPicPr>
          <p:nvPr/>
        </p:nvPicPr>
        <p:blipFill>
          <a:blip r:embed="rId5"/>
          <a:stretch>
            <a:fillRect/>
          </a:stretch>
        </p:blipFill>
        <p:spPr>
          <a:xfrm>
            <a:off x="5248277" y="6081711"/>
            <a:ext cx="1023938" cy="412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588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12192000" cy="5829300"/>
          </a:xfrm>
          <a:prstGeom prst="rect">
            <a:avLst/>
          </a:prstGeom>
        </p:spPr>
      </p:pic>
      <p:sp>
        <p:nvSpPr>
          <p:cNvPr id="9" name="Rectangle 8"/>
          <p:cNvSpPr/>
          <p:nvPr/>
        </p:nvSpPr>
        <p:spPr>
          <a:xfrm>
            <a:off x="0" y="3794077"/>
            <a:ext cx="12192000" cy="2075397"/>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Rectangle 5"/>
          <p:cNvSpPr/>
          <p:nvPr/>
        </p:nvSpPr>
        <p:spPr>
          <a:xfrm>
            <a:off x="228600" y="4558750"/>
            <a:ext cx="11744325" cy="1200329"/>
          </a:xfrm>
          <a:prstGeom prst="rect">
            <a:avLst/>
          </a:prstGeom>
          <a:noFill/>
          <a:ln>
            <a:noFill/>
          </a:ln>
        </p:spPr>
        <p:txBody>
          <a:bodyPr wrap="square">
            <a:spAutoFit/>
          </a:bodyPr>
          <a:lstStyle/>
          <a:p>
            <a:pPr algn="ctr"/>
            <a:r>
              <a:rPr lang="en-ZA" sz="3600" b="1" dirty="0" smtClean="0">
                <a:solidFill>
                  <a:schemeClr val="bg1"/>
                </a:solidFill>
                <a:latin typeface="Segoe UI Semibold" pitchFamily="34" charset="0"/>
                <a:cs typeface="Segoe UI Semibold" pitchFamily="34" charset="0"/>
              </a:rPr>
              <a:t>LIVE CHAT ALLOWS YOU TO REACT TO POTENTIAL CUSTOMERS FASTER THAN YOUR COMPETITORS </a:t>
            </a:r>
            <a:endParaRPr lang="en-ZA" sz="3600" dirty="0">
              <a:solidFill>
                <a:schemeClr val="bg1"/>
              </a:solidFill>
              <a:latin typeface="Segoe UI Semibold" pitchFamily="34" charset="0"/>
              <a:cs typeface="Segoe UI Semibold" pitchFamily="34" charset="0"/>
            </a:endParaRPr>
          </a:p>
        </p:txBody>
      </p:sp>
      <p:sp>
        <p:nvSpPr>
          <p:cNvPr id="10" name="TextBox 9"/>
          <p:cNvSpPr txBox="1"/>
          <p:nvPr/>
        </p:nvSpPr>
        <p:spPr>
          <a:xfrm>
            <a:off x="8951453" y="6298457"/>
            <a:ext cx="2815771" cy="338554"/>
          </a:xfrm>
          <a:prstGeom prst="rect">
            <a:avLst/>
          </a:prstGeom>
          <a:noFill/>
        </p:spPr>
        <p:txBody>
          <a:bodyPr wrap="none" rtlCol="0">
            <a:spAutoFit/>
          </a:bodyPr>
          <a:lstStyle/>
          <a:p>
            <a:r>
              <a:rPr lang="en-ZA" sz="1600" dirty="0" smtClean="0"/>
              <a:t>LIVE CHAT AGENTS AND TOOLS</a:t>
            </a:r>
            <a:endParaRPr lang="en-ZA" sz="1600" dirty="0"/>
          </a:p>
        </p:txBody>
      </p:sp>
      <p:pic>
        <p:nvPicPr>
          <p:cNvPr id="11" name="Picture 10" descr="Clock.png"/>
          <p:cNvPicPr>
            <a:picLocks noChangeAspect="1"/>
          </p:cNvPicPr>
          <p:nvPr/>
        </p:nvPicPr>
        <p:blipFill>
          <a:blip r:embed="rId4" cstate="print"/>
          <a:stretch>
            <a:fillRect/>
          </a:stretch>
        </p:blipFill>
        <p:spPr>
          <a:xfrm>
            <a:off x="5858256" y="3898011"/>
            <a:ext cx="475489" cy="588265"/>
          </a:xfrm>
          <a:prstGeom prst="rect">
            <a:avLst/>
          </a:prstGeom>
        </p:spPr>
      </p:pic>
      <p:pic>
        <p:nvPicPr>
          <p:cNvPr id="14" name="Picture 2" descr="logo-chatmarshal_burgun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 y="6052760"/>
            <a:ext cx="2857500" cy="5429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a:stretch>
            <a:fillRect/>
          </a:stretch>
        </p:blipFill>
        <p:spPr>
          <a:xfrm>
            <a:off x="5248277" y="6081711"/>
            <a:ext cx="1023938" cy="4129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696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6854653"/>
          </a:xfrm>
          <a:prstGeom prst="rect">
            <a:avLst/>
          </a:prstGeom>
        </p:spPr>
      </p:pic>
      <p:sp>
        <p:nvSpPr>
          <p:cNvPr id="6" name="Rectangle 5"/>
          <p:cNvSpPr/>
          <p:nvPr/>
        </p:nvSpPr>
        <p:spPr>
          <a:xfrm>
            <a:off x="490538" y="2480397"/>
            <a:ext cx="6738938" cy="193899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ZA" sz="2400" i="1" dirty="0"/>
              <a:t>“Since </a:t>
            </a:r>
            <a:r>
              <a:rPr lang="en-ZA" sz="2400" i="1" dirty="0" smtClean="0"/>
              <a:t>using Live Chat we have increased our </a:t>
            </a:r>
            <a:r>
              <a:rPr lang="en-ZA" sz="2400" i="1" dirty="0"/>
              <a:t>direct engagement with clients by over 400% online. Our sales leads through this source have doubled over the period, with no material drop in our closing rate”, Brian Smith, Vice President: Innovation &amp; Projects</a:t>
            </a:r>
          </a:p>
        </p:txBody>
      </p:sp>
    </p:spTree>
    <p:extLst>
      <p:ext uri="{BB962C8B-B14F-4D97-AF65-F5344CB8AC3E}">
        <p14:creationId xmlns:p14="http://schemas.microsoft.com/office/powerpoint/2010/main" val="3894816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1435</TotalTime>
  <Words>1079</Words>
  <Application>Microsoft Office PowerPoint</Application>
  <PresentationFormat>Widescreen</PresentationFormat>
  <Paragraphs>89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vt:lpstr>
      <vt:lpstr>Calibri</vt:lpstr>
      <vt:lpstr>Calibri Light</vt:lpstr>
      <vt:lpstr>Lato</vt:lpstr>
      <vt:lpstr>Proxima-Nova</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Chat is the Future</dc:title>
  <dc:creator>David Marshall</dc:creator>
  <cp:lastModifiedBy>David Marshall</cp:lastModifiedBy>
  <cp:revision>156</cp:revision>
  <cp:lastPrinted>2020-04-29T07:28:03Z</cp:lastPrinted>
  <dcterms:created xsi:type="dcterms:W3CDTF">2016-07-27T05:39:10Z</dcterms:created>
  <dcterms:modified xsi:type="dcterms:W3CDTF">2020-04-29T07:31:31Z</dcterms:modified>
</cp:coreProperties>
</file>